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68"/>
  </p:normalViewPr>
  <p:slideViewPr>
    <p:cSldViewPr snapToGrid="0">
      <p:cViewPr varScale="1">
        <p:scale>
          <a:sx n="95" d="100"/>
          <a:sy n="95" d="100"/>
        </p:scale>
        <p:origin x="2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1B30FD-9AF4-42FA-9BCE-2A4B3765730D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06DF803-F569-44C5-B7FB-81CDB99DC676}">
      <dgm:prSet/>
      <dgm:spPr/>
      <dgm:t>
        <a:bodyPr/>
        <a:lstStyle/>
        <a:p>
          <a:r>
            <a:rPr lang="it-IT" b="1"/>
            <a:t>GAM</a:t>
          </a:r>
          <a:r>
            <a:rPr lang="it-IT"/>
            <a:t> with original features is the best model.</a:t>
          </a:r>
          <a:endParaRPr lang="en-US"/>
        </a:p>
      </dgm:t>
    </dgm:pt>
    <dgm:pt modelId="{5F7A46B3-DD0B-4246-BAA9-22CF742D2466}" type="parTrans" cxnId="{6AE9BD56-58B1-43EE-AE9D-C66905D107F2}">
      <dgm:prSet/>
      <dgm:spPr/>
      <dgm:t>
        <a:bodyPr/>
        <a:lstStyle/>
        <a:p>
          <a:endParaRPr lang="en-US"/>
        </a:p>
      </dgm:t>
    </dgm:pt>
    <dgm:pt modelId="{7DA72C01-1F31-461E-9FFE-9F6C9C31BFBA}" type="sibTrans" cxnId="{6AE9BD56-58B1-43EE-AE9D-C66905D107F2}">
      <dgm:prSet/>
      <dgm:spPr/>
      <dgm:t>
        <a:bodyPr/>
        <a:lstStyle/>
        <a:p>
          <a:endParaRPr lang="en-US"/>
        </a:p>
      </dgm:t>
    </dgm:pt>
    <dgm:pt modelId="{224793A5-F6A4-49FA-A97E-5DF429D117C1}">
      <dgm:prSet/>
      <dgm:spPr/>
      <dgm:t>
        <a:bodyPr/>
        <a:lstStyle/>
        <a:p>
          <a:r>
            <a:rPr lang="it-IT" b="1"/>
            <a:t>PCA-based models underperformed</a:t>
          </a:r>
          <a:r>
            <a:rPr lang="it-IT"/>
            <a:t> — possible loss of interpretability and information.</a:t>
          </a:r>
          <a:endParaRPr lang="en-US"/>
        </a:p>
      </dgm:t>
    </dgm:pt>
    <dgm:pt modelId="{CF239615-EAE7-4DC8-8CC3-B3E1842F71ED}" type="parTrans" cxnId="{1F7D2B58-632B-4D04-9407-DE7965C8F874}">
      <dgm:prSet/>
      <dgm:spPr/>
      <dgm:t>
        <a:bodyPr/>
        <a:lstStyle/>
        <a:p>
          <a:endParaRPr lang="en-US"/>
        </a:p>
      </dgm:t>
    </dgm:pt>
    <dgm:pt modelId="{8A4185EA-7EDD-4DCF-83A4-A1C6C6ABDBE8}" type="sibTrans" cxnId="{1F7D2B58-632B-4D04-9407-DE7965C8F874}">
      <dgm:prSet/>
      <dgm:spPr/>
      <dgm:t>
        <a:bodyPr/>
        <a:lstStyle/>
        <a:p>
          <a:endParaRPr lang="en-US"/>
        </a:p>
      </dgm:t>
    </dgm:pt>
    <dgm:pt modelId="{D830A692-DD0E-4914-9FFC-0BF66390D961}">
      <dgm:prSet/>
      <dgm:spPr/>
      <dgm:t>
        <a:bodyPr/>
        <a:lstStyle/>
        <a:p>
          <a:r>
            <a:rPr lang="it-IT" b="1"/>
            <a:t>Lasso/Ridge</a:t>
          </a:r>
          <a:r>
            <a:rPr lang="it-IT"/>
            <a:t> good alternatives if regularization is needed.</a:t>
          </a:r>
          <a:endParaRPr lang="en-US"/>
        </a:p>
      </dgm:t>
    </dgm:pt>
    <dgm:pt modelId="{1BF7CC98-8B89-4E38-B207-F0E1AC082707}" type="parTrans" cxnId="{F5531F2C-D8B2-475F-AEA3-ABCBDCF6E554}">
      <dgm:prSet/>
      <dgm:spPr/>
      <dgm:t>
        <a:bodyPr/>
        <a:lstStyle/>
        <a:p>
          <a:endParaRPr lang="en-US"/>
        </a:p>
      </dgm:t>
    </dgm:pt>
    <dgm:pt modelId="{7B82EA48-44F9-4A1E-8648-1056D684E32C}" type="sibTrans" cxnId="{F5531F2C-D8B2-475F-AEA3-ABCBDCF6E554}">
      <dgm:prSet/>
      <dgm:spPr/>
      <dgm:t>
        <a:bodyPr/>
        <a:lstStyle/>
        <a:p>
          <a:endParaRPr lang="en-US"/>
        </a:p>
      </dgm:t>
    </dgm:pt>
    <dgm:pt modelId="{5F84E8B8-3FAB-48BA-AFCA-B3B44B4BC3FB}">
      <dgm:prSet/>
      <dgm:spPr/>
      <dgm:t>
        <a:bodyPr/>
        <a:lstStyle/>
        <a:p>
          <a:r>
            <a:rPr lang="it-IT" b="1"/>
            <a:t>Threshold tuning</a:t>
          </a:r>
          <a:r>
            <a:rPr lang="it-IT"/>
            <a:t> could improve application-specific performance</a:t>
          </a:r>
          <a:endParaRPr lang="en-US"/>
        </a:p>
      </dgm:t>
    </dgm:pt>
    <dgm:pt modelId="{D65FAC4B-1A49-4825-8156-BF5F3EC8B02A}" type="parTrans" cxnId="{E2E3D26D-FC79-4F00-B0B3-579686EA66B6}">
      <dgm:prSet/>
      <dgm:spPr/>
      <dgm:t>
        <a:bodyPr/>
        <a:lstStyle/>
        <a:p>
          <a:endParaRPr lang="en-US"/>
        </a:p>
      </dgm:t>
    </dgm:pt>
    <dgm:pt modelId="{242511A9-16D9-44BB-B32E-0430FBD3DC56}" type="sibTrans" cxnId="{E2E3D26D-FC79-4F00-B0B3-579686EA66B6}">
      <dgm:prSet/>
      <dgm:spPr/>
      <dgm:t>
        <a:bodyPr/>
        <a:lstStyle/>
        <a:p>
          <a:endParaRPr lang="en-US"/>
        </a:p>
      </dgm:t>
    </dgm:pt>
    <dgm:pt modelId="{296BA68F-119A-C84B-AE67-49D237C7F3C0}" type="pres">
      <dgm:prSet presAssocID="{6F1B30FD-9AF4-42FA-9BCE-2A4B3765730D}" presName="matrix" presStyleCnt="0">
        <dgm:presLayoutVars>
          <dgm:chMax val="1"/>
          <dgm:dir/>
          <dgm:resizeHandles val="exact"/>
        </dgm:presLayoutVars>
      </dgm:prSet>
      <dgm:spPr/>
    </dgm:pt>
    <dgm:pt modelId="{5FE8A40A-BA3D-624F-BF24-4B3D56FC59B5}" type="pres">
      <dgm:prSet presAssocID="{6F1B30FD-9AF4-42FA-9BCE-2A4B3765730D}" presName="diamond" presStyleLbl="bgShp" presStyleIdx="0" presStyleCnt="1"/>
      <dgm:spPr/>
    </dgm:pt>
    <dgm:pt modelId="{11CE9876-3262-C845-9E03-52861FCBEB5A}" type="pres">
      <dgm:prSet presAssocID="{6F1B30FD-9AF4-42FA-9BCE-2A4B3765730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8339378-33B3-294A-88A1-29B741108DA9}" type="pres">
      <dgm:prSet presAssocID="{6F1B30FD-9AF4-42FA-9BCE-2A4B3765730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398AB7B-DD0C-D347-BB59-DAD83E0CC378}" type="pres">
      <dgm:prSet presAssocID="{6F1B30FD-9AF4-42FA-9BCE-2A4B3765730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3A80BD9-BBCD-FC4D-9215-008391D2B525}" type="pres">
      <dgm:prSet presAssocID="{6F1B30FD-9AF4-42FA-9BCE-2A4B3765730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2DA4101-B511-4D41-8171-698A4F9BE3B3}" type="presOf" srcId="{B06DF803-F569-44C5-B7FB-81CDB99DC676}" destId="{11CE9876-3262-C845-9E03-52861FCBEB5A}" srcOrd="0" destOrd="0" presId="urn:microsoft.com/office/officeart/2005/8/layout/matrix3"/>
    <dgm:cxn modelId="{F5531F2C-D8B2-475F-AEA3-ABCBDCF6E554}" srcId="{6F1B30FD-9AF4-42FA-9BCE-2A4B3765730D}" destId="{D830A692-DD0E-4914-9FFC-0BF66390D961}" srcOrd="2" destOrd="0" parTransId="{1BF7CC98-8B89-4E38-B207-F0E1AC082707}" sibTransId="{7B82EA48-44F9-4A1E-8648-1056D684E32C}"/>
    <dgm:cxn modelId="{6AE9BD56-58B1-43EE-AE9D-C66905D107F2}" srcId="{6F1B30FD-9AF4-42FA-9BCE-2A4B3765730D}" destId="{B06DF803-F569-44C5-B7FB-81CDB99DC676}" srcOrd="0" destOrd="0" parTransId="{5F7A46B3-DD0B-4246-BAA9-22CF742D2466}" sibTransId="{7DA72C01-1F31-461E-9FFE-9F6C9C31BFBA}"/>
    <dgm:cxn modelId="{1F7D2B58-632B-4D04-9407-DE7965C8F874}" srcId="{6F1B30FD-9AF4-42FA-9BCE-2A4B3765730D}" destId="{224793A5-F6A4-49FA-A97E-5DF429D117C1}" srcOrd="1" destOrd="0" parTransId="{CF239615-EAE7-4DC8-8CC3-B3E1842F71ED}" sibTransId="{8A4185EA-7EDD-4DCF-83A4-A1C6C6ABDBE8}"/>
    <dgm:cxn modelId="{E2E3D26D-FC79-4F00-B0B3-579686EA66B6}" srcId="{6F1B30FD-9AF4-42FA-9BCE-2A4B3765730D}" destId="{5F84E8B8-3FAB-48BA-AFCA-B3B44B4BC3FB}" srcOrd="3" destOrd="0" parTransId="{D65FAC4B-1A49-4825-8156-BF5F3EC8B02A}" sibTransId="{242511A9-16D9-44BB-B32E-0430FBD3DC56}"/>
    <dgm:cxn modelId="{B8D35989-FF69-684D-8F4C-5E800714415C}" type="presOf" srcId="{5F84E8B8-3FAB-48BA-AFCA-B3B44B4BC3FB}" destId="{83A80BD9-BBCD-FC4D-9215-008391D2B525}" srcOrd="0" destOrd="0" presId="urn:microsoft.com/office/officeart/2005/8/layout/matrix3"/>
    <dgm:cxn modelId="{19E3A6B4-65FB-E346-B595-0CE6029B3A86}" type="presOf" srcId="{224793A5-F6A4-49FA-A97E-5DF429D117C1}" destId="{58339378-33B3-294A-88A1-29B741108DA9}" srcOrd="0" destOrd="0" presId="urn:microsoft.com/office/officeart/2005/8/layout/matrix3"/>
    <dgm:cxn modelId="{0432C8CB-6533-9345-BEC4-65CBD69007A8}" type="presOf" srcId="{6F1B30FD-9AF4-42FA-9BCE-2A4B3765730D}" destId="{296BA68F-119A-C84B-AE67-49D237C7F3C0}" srcOrd="0" destOrd="0" presId="urn:microsoft.com/office/officeart/2005/8/layout/matrix3"/>
    <dgm:cxn modelId="{183BA2EC-04CD-7D44-9518-2C66314EF6E2}" type="presOf" srcId="{D830A692-DD0E-4914-9FFC-0BF66390D961}" destId="{B398AB7B-DD0C-D347-BB59-DAD83E0CC378}" srcOrd="0" destOrd="0" presId="urn:microsoft.com/office/officeart/2005/8/layout/matrix3"/>
    <dgm:cxn modelId="{E573069D-1D82-4D43-9AFB-D33258D08521}" type="presParOf" srcId="{296BA68F-119A-C84B-AE67-49D237C7F3C0}" destId="{5FE8A40A-BA3D-624F-BF24-4B3D56FC59B5}" srcOrd="0" destOrd="0" presId="urn:microsoft.com/office/officeart/2005/8/layout/matrix3"/>
    <dgm:cxn modelId="{FAA2CC5D-FBDC-D047-9361-42E6F04B306D}" type="presParOf" srcId="{296BA68F-119A-C84B-AE67-49D237C7F3C0}" destId="{11CE9876-3262-C845-9E03-52861FCBEB5A}" srcOrd="1" destOrd="0" presId="urn:microsoft.com/office/officeart/2005/8/layout/matrix3"/>
    <dgm:cxn modelId="{789BD615-46A2-4741-8C4C-497FB37A2409}" type="presParOf" srcId="{296BA68F-119A-C84B-AE67-49D237C7F3C0}" destId="{58339378-33B3-294A-88A1-29B741108DA9}" srcOrd="2" destOrd="0" presId="urn:microsoft.com/office/officeart/2005/8/layout/matrix3"/>
    <dgm:cxn modelId="{7D805161-581C-6948-AE84-DD36FECC8D8B}" type="presParOf" srcId="{296BA68F-119A-C84B-AE67-49D237C7F3C0}" destId="{B398AB7B-DD0C-D347-BB59-DAD83E0CC378}" srcOrd="3" destOrd="0" presId="urn:microsoft.com/office/officeart/2005/8/layout/matrix3"/>
    <dgm:cxn modelId="{715FA140-6422-7E47-A206-868557B71C9B}" type="presParOf" srcId="{296BA68F-119A-C84B-AE67-49D237C7F3C0}" destId="{83A80BD9-BBCD-FC4D-9215-008391D2B52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8A40A-BA3D-624F-BF24-4B3D56FC59B5}">
      <dsp:nvSpPr>
        <dsp:cNvPr id="0" name=""/>
        <dsp:cNvSpPr/>
      </dsp:nvSpPr>
      <dsp:spPr>
        <a:xfrm>
          <a:off x="339725" y="0"/>
          <a:ext cx="4927599" cy="4927599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CE9876-3262-C845-9E03-52861FCBEB5A}">
      <dsp:nvSpPr>
        <dsp:cNvPr id="0" name=""/>
        <dsp:cNvSpPr/>
      </dsp:nvSpPr>
      <dsp:spPr>
        <a:xfrm>
          <a:off x="807847" y="468121"/>
          <a:ext cx="1921763" cy="192176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GAM</a:t>
          </a:r>
          <a:r>
            <a:rPr lang="it-IT" sz="1600" kern="1200"/>
            <a:t> with original features is the best model.</a:t>
          </a:r>
          <a:endParaRPr lang="en-US" sz="1600" kern="1200"/>
        </a:p>
      </dsp:txBody>
      <dsp:txXfrm>
        <a:off x="901660" y="561934"/>
        <a:ext cx="1734137" cy="1734137"/>
      </dsp:txXfrm>
    </dsp:sp>
    <dsp:sp modelId="{58339378-33B3-294A-88A1-29B741108DA9}">
      <dsp:nvSpPr>
        <dsp:cNvPr id="0" name=""/>
        <dsp:cNvSpPr/>
      </dsp:nvSpPr>
      <dsp:spPr>
        <a:xfrm>
          <a:off x="2877439" y="468121"/>
          <a:ext cx="1921763" cy="192176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PCA-based models underperformed</a:t>
          </a:r>
          <a:r>
            <a:rPr lang="it-IT" sz="1600" kern="1200"/>
            <a:t> — possible loss of interpretability and information.</a:t>
          </a:r>
          <a:endParaRPr lang="en-US" sz="1600" kern="1200"/>
        </a:p>
      </dsp:txBody>
      <dsp:txXfrm>
        <a:off x="2971252" y="561934"/>
        <a:ext cx="1734137" cy="1734137"/>
      </dsp:txXfrm>
    </dsp:sp>
    <dsp:sp modelId="{B398AB7B-DD0C-D347-BB59-DAD83E0CC378}">
      <dsp:nvSpPr>
        <dsp:cNvPr id="0" name=""/>
        <dsp:cNvSpPr/>
      </dsp:nvSpPr>
      <dsp:spPr>
        <a:xfrm>
          <a:off x="807847" y="2537714"/>
          <a:ext cx="1921763" cy="192176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Lasso/Ridge</a:t>
          </a:r>
          <a:r>
            <a:rPr lang="it-IT" sz="1600" kern="1200"/>
            <a:t> good alternatives if regularization is needed.</a:t>
          </a:r>
          <a:endParaRPr lang="en-US" sz="1600" kern="1200"/>
        </a:p>
      </dsp:txBody>
      <dsp:txXfrm>
        <a:off x="901660" y="2631527"/>
        <a:ext cx="1734137" cy="1734137"/>
      </dsp:txXfrm>
    </dsp:sp>
    <dsp:sp modelId="{83A80BD9-BBCD-FC4D-9215-008391D2B525}">
      <dsp:nvSpPr>
        <dsp:cNvPr id="0" name=""/>
        <dsp:cNvSpPr/>
      </dsp:nvSpPr>
      <dsp:spPr>
        <a:xfrm>
          <a:off x="2877439" y="2537714"/>
          <a:ext cx="1921763" cy="192176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Threshold tuning</a:t>
          </a:r>
          <a:r>
            <a:rPr lang="it-IT" sz="1600" kern="1200"/>
            <a:t> could improve application-specific performance</a:t>
          </a:r>
          <a:endParaRPr lang="en-US" sz="1600" kern="1200"/>
        </a:p>
      </dsp:txBody>
      <dsp:txXfrm>
        <a:off x="2971252" y="2631527"/>
        <a:ext cx="1734137" cy="1734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3878-20E3-9F4A-AD34-66A1C4D75091}" type="datetimeFigureOut">
              <a:rPr lang="it-IT" smtClean="0"/>
              <a:t>13/05/25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F3B36-822B-2F4A-BA2D-CED499510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61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F3B36-822B-2F4A-BA2D-CED4995109C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46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xoplanetarchive.ipac.caltech.edu/cgi-bin/TblView/nph-tblView?app=ExoTbls&amp;config=q1_q17_dr25_ko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F2090DBB-3E32-9953-22EB-3A701BA4BC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038" b="129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23FAE9E-6404-828F-F6C1-BC84857FF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it-IT">
                <a:solidFill>
                  <a:schemeClr val="tx1"/>
                </a:solidFill>
              </a:rPr>
              <a:t>Kepler Objects of Interest:</a:t>
            </a:r>
            <a:br>
              <a:rPr lang="it-IT">
                <a:solidFill>
                  <a:schemeClr val="tx1"/>
                </a:solidFill>
              </a:rPr>
            </a:br>
            <a:r>
              <a:rPr lang="it-IT">
                <a:solidFill>
                  <a:schemeClr val="tx1"/>
                </a:solidFill>
              </a:rPr>
              <a:t>Candidate Prediction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6B9D58-F5DA-28FC-338D-02CC2CDF9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chemeClr val="tx1"/>
                </a:solidFill>
              </a:rPr>
              <a:t>Statistical Inference and Learning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chemeClr val="tx1"/>
                </a:solidFill>
              </a:rPr>
              <a:t>Davide Tonetto (884585)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chemeClr val="tx1"/>
                </a:solidFill>
              </a:rPr>
              <a:t>2024/2025</a:t>
            </a:r>
          </a:p>
        </p:txBody>
      </p:sp>
    </p:spTree>
    <p:extLst>
      <p:ext uri="{BB962C8B-B14F-4D97-AF65-F5344CB8AC3E}">
        <p14:creationId xmlns:p14="http://schemas.microsoft.com/office/powerpoint/2010/main" val="122208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5DBAF3-D385-4F1F-5C19-FE395B20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it-IT" sz="2300" dirty="0">
                <a:solidFill>
                  <a:srgbClr val="FFFFFF"/>
                </a:solidFill>
              </a:rPr>
              <a:t>Data processing techniques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9B8747-C0FA-14E1-F0E5-AFDF68040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4" y="1402080"/>
            <a:ext cx="5986223" cy="405384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b="1" dirty="0" err="1"/>
              <a:t>Imputation</a:t>
            </a:r>
            <a:r>
              <a:rPr lang="it-IT" sz="2400" dirty="0"/>
              <a:t>: </a:t>
            </a:r>
            <a:r>
              <a:rPr lang="it-IT" sz="2400" dirty="0" err="1"/>
              <a:t>Median</a:t>
            </a:r>
            <a:r>
              <a:rPr lang="it-IT" sz="2400" dirty="0"/>
              <a:t>/mode after </a:t>
            </a:r>
            <a:r>
              <a:rPr lang="it-IT" sz="2400" dirty="0" err="1"/>
              <a:t>train</a:t>
            </a:r>
            <a:r>
              <a:rPr lang="it-IT" sz="2400" dirty="0"/>
              <a:t>-test split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1" dirty="0"/>
              <a:t>Feature Scaling</a:t>
            </a:r>
            <a:r>
              <a:rPr lang="it-IT" sz="2400" dirty="0"/>
              <a:t>: </a:t>
            </a:r>
            <a:r>
              <a:rPr lang="it-IT" sz="2400" dirty="0" err="1"/>
              <a:t>Standardized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training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1" dirty="0" err="1"/>
              <a:t>Outlier</a:t>
            </a:r>
            <a:r>
              <a:rPr lang="it-IT" sz="2400" b="1" dirty="0"/>
              <a:t> </a:t>
            </a:r>
            <a:r>
              <a:rPr lang="it-IT" sz="2400" b="1" dirty="0" err="1"/>
              <a:t>Removal</a:t>
            </a:r>
            <a:r>
              <a:rPr lang="it-IT" sz="2400" dirty="0"/>
              <a:t>: </a:t>
            </a:r>
            <a:r>
              <a:rPr lang="it-IT" sz="2400" dirty="0" err="1"/>
              <a:t>Based</a:t>
            </a:r>
            <a:r>
              <a:rPr lang="it-IT" sz="2400" dirty="0"/>
              <a:t> on </a:t>
            </a:r>
            <a:r>
              <a:rPr lang="it-IT" sz="2400" dirty="0" err="1"/>
              <a:t>Cook’s</a:t>
            </a:r>
            <a:r>
              <a:rPr lang="it-IT" sz="2400" dirty="0"/>
              <a:t> </a:t>
            </a:r>
            <a:r>
              <a:rPr lang="it-IT" sz="2400" dirty="0" err="1"/>
              <a:t>Distance</a:t>
            </a:r>
            <a:r>
              <a:rPr lang="it-IT" sz="2400" dirty="0"/>
              <a:t> &gt; 0.5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1" dirty="0" err="1"/>
              <a:t>Collinearity</a:t>
            </a:r>
            <a:r>
              <a:rPr lang="it-IT" sz="2400" b="1" dirty="0"/>
              <a:t> Handling</a:t>
            </a:r>
            <a:r>
              <a:rPr lang="it-IT" sz="2400" dirty="0"/>
              <a:t>: </a:t>
            </a:r>
            <a:r>
              <a:rPr lang="it-IT" sz="2400" dirty="0" err="1"/>
              <a:t>Removed</a:t>
            </a:r>
            <a:r>
              <a:rPr lang="it-IT" sz="2400" dirty="0"/>
              <a:t> features with VIF &gt; 10</a:t>
            </a:r>
          </a:p>
        </p:txBody>
      </p:sp>
    </p:spTree>
    <p:extLst>
      <p:ext uri="{BB962C8B-B14F-4D97-AF65-F5344CB8AC3E}">
        <p14:creationId xmlns:p14="http://schemas.microsoft.com/office/powerpoint/2010/main" val="76821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BA655-44F4-9D81-0774-1A64D635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sz="2000" dirty="0" err="1"/>
              <a:t>Principal</a:t>
            </a:r>
            <a:r>
              <a:rPr lang="it-IT" sz="2000" dirty="0"/>
              <a:t> component </a:t>
            </a:r>
            <a:r>
              <a:rPr lang="it-IT" sz="2000" dirty="0" err="1"/>
              <a:t>analysis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4757E5-2FEF-423E-EA80-9F17EA41B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it-IT" sz="1400"/>
              <a:t>PCA </a:t>
            </a:r>
            <a:r>
              <a:rPr lang="it-IT" sz="1400" err="1"/>
              <a:t>applied</a:t>
            </a:r>
            <a:r>
              <a:rPr lang="it-IT" sz="1400"/>
              <a:t> to reduce </a:t>
            </a:r>
            <a:r>
              <a:rPr lang="it-IT" sz="1400" err="1"/>
              <a:t>dimensionality</a:t>
            </a:r>
            <a:r>
              <a:rPr lang="it-IT" sz="1400"/>
              <a:t>.</a:t>
            </a:r>
          </a:p>
          <a:p>
            <a:pPr>
              <a:lnSpc>
                <a:spcPct val="90000"/>
              </a:lnSpc>
            </a:pPr>
            <a:r>
              <a:rPr lang="it-IT" sz="1400"/>
              <a:t>First 2 </a:t>
            </a:r>
            <a:r>
              <a:rPr lang="it-IT" sz="1400" err="1"/>
              <a:t>PCs</a:t>
            </a:r>
            <a:r>
              <a:rPr lang="it-IT" sz="1400"/>
              <a:t> </a:t>
            </a:r>
            <a:r>
              <a:rPr lang="it-IT" sz="1400" err="1"/>
              <a:t>explain</a:t>
            </a:r>
            <a:r>
              <a:rPr lang="it-IT" sz="1400"/>
              <a:t> </a:t>
            </a:r>
            <a:r>
              <a:rPr lang="it-IT" sz="1400" err="1"/>
              <a:t>only</a:t>
            </a:r>
            <a:r>
              <a:rPr lang="it-IT" sz="1400"/>
              <a:t> 32% of </a:t>
            </a:r>
            <a:r>
              <a:rPr lang="it-IT" sz="1400" err="1"/>
              <a:t>variance</a:t>
            </a:r>
            <a:r>
              <a:rPr lang="it-IT" sz="1400"/>
              <a:t>.</a:t>
            </a:r>
          </a:p>
          <a:p>
            <a:pPr>
              <a:lnSpc>
                <a:spcPct val="90000"/>
              </a:lnSpc>
            </a:pPr>
            <a:r>
              <a:rPr lang="it-IT" sz="1400"/>
              <a:t>~11 </a:t>
            </a:r>
            <a:r>
              <a:rPr lang="it-IT" sz="1400" err="1"/>
              <a:t>PCs</a:t>
            </a:r>
            <a:r>
              <a:rPr lang="it-IT" sz="1400"/>
              <a:t> </a:t>
            </a:r>
            <a:r>
              <a:rPr lang="it-IT" sz="1400" err="1"/>
              <a:t>needed</a:t>
            </a:r>
            <a:r>
              <a:rPr lang="it-IT" sz="1400"/>
              <a:t> to </a:t>
            </a:r>
            <a:r>
              <a:rPr lang="it-IT" sz="1400" err="1"/>
              <a:t>capture</a:t>
            </a:r>
            <a:r>
              <a:rPr lang="it-IT" sz="1400"/>
              <a:t> 90%+.</a:t>
            </a:r>
          </a:p>
          <a:p>
            <a:pPr>
              <a:lnSpc>
                <a:spcPct val="90000"/>
              </a:lnSpc>
            </a:pPr>
            <a:r>
              <a:rPr lang="it-IT" sz="1400" err="1"/>
              <a:t>Interpretation</a:t>
            </a:r>
            <a:r>
              <a:rPr lang="it-IT" sz="1400"/>
              <a:t> of </a:t>
            </a:r>
            <a:r>
              <a:rPr lang="it-IT" sz="1400" err="1"/>
              <a:t>PCs</a:t>
            </a:r>
            <a:r>
              <a:rPr lang="it-IT" sz="1400"/>
              <a:t>: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PC1: </a:t>
            </a:r>
            <a:r>
              <a:rPr lang="it-IT" sz="1400" err="1"/>
              <a:t>Orbital</a:t>
            </a:r>
            <a:r>
              <a:rPr lang="it-IT" sz="1400"/>
              <a:t> + </a:t>
            </a:r>
            <a:r>
              <a:rPr lang="it-IT" sz="1400" err="1"/>
              <a:t>thermal</a:t>
            </a:r>
            <a:r>
              <a:rPr lang="it-IT" sz="1400"/>
              <a:t> features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PC2: Stellar temperature + </a:t>
            </a:r>
            <a:r>
              <a:rPr lang="it-IT" sz="1400" err="1"/>
              <a:t>orbit</a:t>
            </a:r>
            <a:endParaRPr lang="it-IT" sz="1400"/>
          </a:p>
          <a:p>
            <a:pPr lvl="1">
              <a:lnSpc>
                <a:spcPct val="90000"/>
              </a:lnSpc>
            </a:pPr>
            <a:r>
              <a:rPr lang="it-IT" sz="1400"/>
              <a:t>PC4: Planet size + </a:t>
            </a:r>
            <a:r>
              <a:rPr lang="it-IT" sz="1400" err="1"/>
              <a:t>transit</a:t>
            </a:r>
            <a:r>
              <a:rPr lang="it-IT" sz="1400"/>
              <a:t> </a:t>
            </a:r>
            <a:r>
              <a:rPr lang="it-IT" sz="1400" err="1"/>
              <a:t>geometry</a:t>
            </a:r>
            <a:endParaRPr lang="it-IT" sz="1400"/>
          </a:p>
          <a:p>
            <a:pPr lvl="1">
              <a:lnSpc>
                <a:spcPct val="90000"/>
              </a:lnSpc>
            </a:pPr>
            <a:r>
              <a:rPr lang="it-IT" sz="1400"/>
              <a:t>PC5: Transit </a:t>
            </a:r>
            <a:r>
              <a:rPr lang="it-IT" sz="1400" err="1"/>
              <a:t>depth</a:t>
            </a:r>
            <a:r>
              <a:rPr lang="it-IT" sz="1400"/>
              <a:t> and </a:t>
            </a:r>
            <a:r>
              <a:rPr lang="it-IT" sz="1400" err="1"/>
              <a:t>signal</a:t>
            </a:r>
            <a:r>
              <a:rPr lang="it-IT" sz="1400"/>
              <a:t> </a:t>
            </a:r>
            <a:r>
              <a:rPr lang="it-IT" sz="1400" err="1"/>
              <a:t>strength</a:t>
            </a:r>
            <a:endParaRPr lang="it-IT" sz="140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diagramma, line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3100AEE5-AA80-8AC7-3F2A-7CB68621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564853"/>
            <a:ext cx="6227064" cy="37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0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D48628-3E70-23B5-ABC3-FED82253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dirty="0"/>
              <a:t>PCA Loadings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001A24F9-5042-8CEB-E85A-CECFEA58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9" y="1564853"/>
            <a:ext cx="6227064" cy="3736236"/>
          </a:xfrm>
          <a:prstGeom prst="rect">
            <a:avLst/>
          </a:prstGeom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C272776-6BFC-BCE1-93AE-F52C8DCC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Loadings of the first two principal components allowing us to understand the relationship between the original variables and the principal components.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1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E5729E-E1DB-0E41-F2A3-B17BC9BB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it-IT" sz="3000" dirty="0" err="1">
                <a:solidFill>
                  <a:srgbClr val="FFFFFF"/>
                </a:solidFill>
              </a:rPr>
              <a:t>Modeling</a:t>
            </a:r>
            <a:br>
              <a:rPr lang="it-IT" sz="3000" dirty="0">
                <a:solidFill>
                  <a:srgbClr val="FFFFFF"/>
                </a:solidFill>
              </a:rPr>
            </a:br>
            <a:r>
              <a:rPr lang="it-IT" sz="3000" dirty="0" err="1">
                <a:solidFill>
                  <a:srgbClr val="FFFFFF"/>
                </a:solidFill>
              </a:rPr>
              <a:t>approach</a:t>
            </a:r>
            <a:endParaRPr lang="it-IT" sz="3000" dirty="0">
              <a:solidFill>
                <a:srgbClr val="FFFFF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E355F0-9343-1210-68E4-E93983972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942" y="583714"/>
            <a:ext cx="6347471" cy="56905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b="1" dirty="0"/>
              <a:t>Models </a:t>
            </a:r>
            <a:r>
              <a:rPr lang="it-IT" sz="2000" b="1" dirty="0" err="1"/>
              <a:t>tested</a:t>
            </a:r>
            <a:r>
              <a:rPr lang="it-IT" sz="2000" b="1" dirty="0"/>
              <a:t>:</a:t>
            </a:r>
          </a:p>
          <a:p>
            <a:r>
              <a:rPr lang="it-IT" sz="2000" dirty="0"/>
              <a:t>GLM</a:t>
            </a:r>
          </a:p>
          <a:p>
            <a:r>
              <a:rPr lang="it-IT" sz="2000" dirty="0"/>
              <a:t>GAM</a:t>
            </a:r>
          </a:p>
          <a:p>
            <a:r>
              <a:rPr lang="it-IT" sz="2000" dirty="0"/>
              <a:t>GLM with interactions</a:t>
            </a:r>
          </a:p>
          <a:p>
            <a:r>
              <a:rPr lang="it-IT" sz="2000" dirty="0"/>
              <a:t>Lasso</a:t>
            </a:r>
          </a:p>
          <a:p>
            <a:r>
              <a:rPr lang="it-IT" sz="2000" dirty="0"/>
              <a:t>Ridge</a:t>
            </a:r>
          </a:p>
          <a:p>
            <a:r>
              <a:rPr lang="it-IT" sz="2000" dirty="0"/>
              <a:t>PCA-</a:t>
            </a:r>
            <a:r>
              <a:rPr lang="it-IT" sz="2000" dirty="0" err="1"/>
              <a:t>based</a:t>
            </a:r>
            <a:r>
              <a:rPr lang="it-IT" sz="2000" dirty="0"/>
              <a:t> models (GLM, GAM, RF)</a:t>
            </a:r>
          </a:p>
          <a:p>
            <a:pPr marL="0" indent="0">
              <a:buNone/>
            </a:pPr>
            <a:r>
              <a:rPr lang="it-IT" sz="2000" b="1" dirty="0"/>
              <a:t>Evaluation </a:t>
            </a:r>
            <a:r>
              <a:rPr lang="it-IT" sz="2000" b="1" dirty="0" err="1"/>
              <a:t>metrics</a:t>
            </a:r>
            <a:r>
              <a:rPr lang="it-IT" sz="2000" b="1" dirty="0"/>
              <a:t>:</a:t>
            </a:r>
          </a:p>
          <a:p>
            <a:r>
              <a:rPr lang="it-IT" sz="2000" dirty="0" err="1"/>
              <a:t>Accuracy</a:t>
            </a:r>
            <a:endParaRPr lang="it-IT" sz="2000" dirty="0"/>
          </a:p>
          <a:p>
            <a:r>
              <a:rPr lang="it-IT" sz="2000" dirty="0"/>
              <a:t>AUC (ROC)</a:t>
            </a:r>
          </a:p>
          <a:p>
            <a:r>
              <a:rPr lang="it-IT" sz="2000" dirty="0" err="1"/>
              <a:t>Sensitivity</a:t>
            </a:r>
            <a:endParaRPr lang="it-IT" sz="2000" dirty="0"/>
          </a:p>
          <a:p>
            <a:r>
              <a:rPr lang="it-IT" sz="2000" dirty="0" err="1"/>
              <a:t>Specificity</a:t>
            </a:r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01858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922117-B6F2-E995-BBD4-B9409123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Model performance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C88F1BC-1441-4465-ECB0-390C186AC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Best Model: GAM</a:t>
            </a:r>
            <a:endParaRPr lang="it-IT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it-IT">
                <a:solidFill>
                  <a:schemeClr val="bg1"/>
                </a:solidFill>
              </a:rPr>
              <a:t>AUC = 0.893,  Accuracy = 0.827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GLM</a:t>
            </a:r>
            <a:r>
              <a:rPr lang="it-IT">
                <a:solidFill>
                  <a:schemeClr val="bg1"/>
                </a:solidFill>
              </a:rPr>
              <a:t> also performed well (AUC = 0.888)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Lasso and Ridge</a:t>
            </a:r>
            <a:r>
              <a:rPr lang="it-IT">
                <a:solidFill>
                  <a:schemeClr val="bg1"/>
                </a:solidFill>
              </a:rPr>
              <a:t>: High specificity, slightly lower sensitivity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GLM with interactions</a:t>
            </a:r>
            <a:r>
              <a:rPr lang="it-IT">
                <a:solidFill>
                  <a:schemeClr val="bg1"/>
                </a:solidFill>
              </a:rPr>
              <a:t>: Overfit, worse performance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PCA models</a:t>
            </a:r>
            <a:r>
              <a:rPr lang="it-IT">
                <a:solidFill>
                  <a:schemeClr val="bg1"/>
                </a:solidFill>
              </a:rPr>
              <a:t>:  Weaker overall</a:t>
            </a:r>
          </a:p>
          <a:p>
            <a:pPr>
              <a:lnSpc>
                <a:spcPct val="90000"/>
              </a:lnSpc>
            </a:pPr>
            <a:endParaRPr lang="it-IT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schermata, testo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DD5E50EB-6541-257D-EF29-E010EE69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473337"/>
            <a:ext cx="6250769" cy="37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6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323AF3-1067-A4AA-636C-B9F35BD1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conclusions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178E0C8-9DFF-23B4-7CD5-9BA0D34E65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579789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31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88D3E-7465-AD84-7849-6CC8CFD9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sz="2400" dirty="0">
                <a:solidFill>
                  <a:schemeClr val="tx1"/>
                </a:solidFill>
              </a:rPr>
              <a:t>Project </a:t>
            </a:r>
            <a:r>
              <a:rPr lang="it-IT" sz="2400" dirty="0" err="1">
                <a:solidFill>
                  <a:schemeClr val="tx1"/>
                </a:solidFill>
              </a:rPr>
              <a:t>overview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875C8-20C4-3AD2-5757-39EFFB46E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Objective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Predict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if</a:t>
            </a:r>
            <a:r>
              <a:rPr lang="it-IT" dirty="0">
                <a:solidFill>
                  <a:schemeClr val="bg1"/>
                </a:solidFill>
              </a:rPr>
              <a:t> a Kepler Object of </a:t>
            </a:r>
            <a:r>
              <a:rPr lang="it-IT" dirty="0" err="1">
                <a:solidFill>
                  <a:schemeClr val="bg1"/>
                </a:solidFill>
              </a:rPr>
              <a:t>Interest</a:t>
            </a:r>
            <a:r>
              <a:rPr lang="it-IT" dirty="0">
                <a:solidFill>
                  <a:schemeClr val="bg1"/>
                </a:solidFill>
              </a:rPr>
              <a:t> (KOI)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Planetary</a:t>
            </a:r>
            <a:r>
              <a:rPr lang="it-IT" dirty="0">
                <a:solidFill>
                  <a:schemeClr val="bg1"/>
                </a:solidFill>
              </a:rPr>
              <a:t> Candidate or False Positive.</a:t>
            </a:r>
          </a:p>
          <a:p>
            <a:r>
              <a:rPr lang="it-IT" b="1" dirty="0">
                <a:solidFill>
                  <a:schemeClr val="bg1"/>
                </a:solidFill>
              </a:rPr>
              <a:t>Dataset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NASA’s</a:t>
            </a:r>
            <a:r>
              <a:rPr lang="it-IT" dirty="0">
                <a:solidFill>
                  <a:schemeClr val="bg1"/>
                </a:solidFill>
              </a:rPr>
              <a:t> Kepler DR25 (Q1–Q17) KOI </a:t>
            </a:r>
            <a:r>
              <a:rPr lang="it-IT" dirty="0" err="1">
                <a:solidFill>
                  <a:schemeClr val="bg1"/>
                </a:solidFill>
              </a:rPr>
              <a:t>table</a:t>
            </a:r>
            <a:r>
              <a:rPr lang="it-IT" dirty="0">
                <a:solidFill>
                  <a:schemeClr val="bg1"/>
                </a:solidFill>
              </a:rPr>
              <a:t>. Link for download: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exoplanetarchive.ipac.caltech.edu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Method</a:t>
            </a:r>
            <a:r>
              <a:rPr lang="it-IT" dirty="0">
                <a:solidFill>
                  <a:schemeClr val="bg1"/>
                </a:solidFill>
              </a:rPr>
              <a:t>: Statistical </a:t>
            </a:r>
            <a:r>
              <a:rPr lang="it-IT" dirty="0" err="1">
                <a:solidFill>
                  <a:schemeClr val="bg1"/>
                </a:solidFill>
              </a:rPr>
              <a:t>modeling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dimensionality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reduction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r>
              <a:rPr lang="it-IT" b="1" dirty="0">
                <a:solidFill>
                  <a:schemeClr val="bg1"/>
                </a:solidFill>
              </a:rPr>
              <a:t>Goal</a:t>
            </a:r>
            <a:r>
              <a:rPr lang="it-IT" dirty="0">
                <a:solidFill>
                  <a:schemeClr val="bg1"/>
                </a:solidFill>
              </a:rPr>
              <a:t>: Build accurate and </a:t>
            </a:r>
            <a:r>
              <a:rPr lang="it-IT" dirty="0" err="1">
                <a:solidFill>
                  <a:schemeClr val="bg1"/>
                </a:solidFill>
              </a:rPr>
              <a:t>interpretable</a:t>
            </a:r>
            <a:r>
              <a:rPr lang="it-IT" dirty="0">
                <a:solidFill>
                  <a:schemeClr val="bg1"/>
                </a:solidFill>
              </a:rPr>
              <a:t> models </a:t>
            </a:r>
            <a:r>
              <a:rPr lang="it-IT" dirty="0" err="1">
                <a:solidFill>
                  <a:schemeClr val="bg1"/>
                </a:solidFill>
              </a:rPr>
              <a:t>using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astrophysical</a:t>
            </a:r>
            <a:r>
              <a:rPr lang="it-IT" dirty="0">
                <a:solidFill>
                  <a:schemeClr val="bg1"/>
                </a:solidFill>
              </a:rPr>
              <a:t> features.</a:t>
            </a:r>
          </a:p>
        </p:txBody>
      </p:sp>
    </p:spTree>
    <p:extLst>
      <p:ext uri="{BB962C8B-B14F-4D97-AF65-F5344CB8AC3E}">
        <p14:creationId xmlns:p14="http://schemas.microsoft.com/office/powerpoint/2010/main" val="921285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80C43C-27B5-6574-637D-1AAE7252C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it-IT" sz="3000" dirty="0" err="1">
                <a:solidFill>
                  <a:srgbClr val="FFFFFF"/>
                </a:solidFill>
              </a:rPr>
              <a:t>What</a:t>
            </a:r>
            <a:r>
              <a:rPr lang="it-IT" sz="3000" dirty="0">
                <a:solidFill>
                  <a:srgbClr val="FFFFFF"/>
                </a:solidFill>
              </a:rPr>
              <a:t> are Kepler Object of </a:t>
            </a:r>
            <a:r>
              <a:rPr lang="it-IT" sz="3000" dirty="0" err="1">
                <a:solidFill>
                  <a:srgbClr val="FFFFFF"/>
                </a:solidFill>
              </a:rPr>
              <a:t>interest</a:t>
            </a:r>
            <a:r>
              <a:rPr lang="it-IT" sz="3000" dirty="0">
                <a:solidFill>
                  <a:srgbClr val="FFFFFF"/>
                </a:solidFill>
              </a:rPr>
              <a:t> (KOI)?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367C-CA2E-3643-A966-1E6DA22E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5" y="1191857"/>
            <a:ext cx="5966486" cy="447428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Definition of KOI:</a:t>
            </a:r>
            <a:r>
              <a:rPr lang="it-IT" dirty="0">
                <a:solidFill>
                  <a:srgbClr val="000000"/>
                </a:solidFill>
                <a:effectLst/>
              </a:rPr>
              <a:t> A target star </a:t>
            </a:r>
            <a:r>
              <a:rPr lang="it-IT" dirty="0" err="1">
                <a:solidFill>
                  <a:srgbClr val="000000"/>
                </a:solidFill>
                <a:effectLst/>
              </a:rPr>
              <a:t>observed</a:t>
            </a:r>
            <a:r>
              <a:rPr lang="it-IT" dirty="0">
                <a:solidFill>
                  <a:srgbClr val="000000"/>
                </a:solidFill>
                <a:effectLst/>
              </a:rPr>
              <a:t> by </a:t>
            </a:r>
            <a:r>
              <a:rPr lang="it-IT" dirty="0" err="1">
                <a:solidFill>
                  <a:srgbClr val="000000"/>
                </a:solidFill>
                <a:effectLst/>
              </a:rPr>
              <a:t>NASA’s</a:t>
            </a:r>
            <a:r>
              <a:rPr lang="it-IT" dirty="0">
                <a:solidFill>
                  <a:srgbClr val="000000"/>
                </a:solidFill>
                <a:effectLst/>
              </a:rPr>
              <a:t> Kepler </a:t>
            </a:r>
            <a:r>
              <a:rPr lang="it-IT" dirty="0" err="1">
                <a:solidFill>
                  <a:srgbClr val="000000"/>
                </a:solidFill>
                <a:effectLst/>
              </a:rPr>
              <a:t>space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telescope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exhibits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transit</a:t>
            </a:r>
            <a:r>
              <a:rPr lang="it-IT" dirty="0">
                <a:solidFill>
                  <a:srgbClr val="000000"/>
                </a:solidFill>
                <a:effectLst/>
              </a:rPr>
              <a:t>-like </a:t>
            </a:r>
            <a:r>
              <a:rPr lang="it-IT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Transit-like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These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suggest</a:t>
            </a:r>
            <a:r>
              <a:rPr lang="it-IT" dirty="0">
                <a:solidFill>
                  <a:srgbClr val="000000"/>
                </a:solidFill>
                <a:effectLst/>
              </a:rPr>
              <a:t> an </a:t>
            </a:r>
            <a:r>
              <a:rPr lang="it-IT" dirty="0" err="1">
                <a:solidFill>
                  <a:srgbClr val="000000"/>
                </a:solidFill>
                <a:effectLst/>
              </a:rPr>
              <a:t>object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passing</a:t>
            </a:r>
            <a:r>
              <a:rPr lang="it-IT" dirty="0">
                <a:solidFill>
                  <a:srgbClr val="000000"/>
                </a:solidFill>
                <a:effectLst/>
              </a:rPr>
              <a:t> in front of the star, </a:t>
            </a:r>
            <a:r>
              <a:rPr lang="it-IT" dirty="0" err="1">
                <a:solidFill>
                  <a:srgbClr val="000000"/>
                </a:solidFill>
                <a:effectLst/>
              </a:rPr>
              <a:t>potentially</a:t>
            </a:r>
            <a:r>
              <a:rPr lang="it-IT" dirty="0">
                <a:solidFill>
                  <a:srgbClr val="000000"/>
                </a:solidFill>
                <a:effectLst/>
              </a:rPr>
              <a:t> an </a:t>
            </a:r>
            <a:r>
              <a:rPr lang="it-IT" dirty="0" err="1">
                <a:solidFill>
                  <a:srgbClr val="000000"/>
                </a:solidFill>
                <a:effectLst/>
              </a:rPr>
              <a:t>exoplanet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KOI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Designation</a:t>
            </a:r>
            <a:r>
              <a:rPr lang="it-IT" b="1" dirty="0">
                <a:solidFill>
                  <a:srgbClr val="000000"/>
                </a:solidFill>
                <a:effectLst/>
              </a:rPr>
              <a:t>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Meaning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Represents</a:t>
            </a:r>
            <a:r>
              <a:rPr lang="it-IT" dirty="0">
                <a:solidFill>
                  <a:srgbClr val="000000"/>
                </a:solidFill>
                <a:effectLst/>
              </a:rPr>
              <a:t> a candidate </a:t>
            </a:r>
            <a:r>
              <a:rPr lang="it-IT" dirty="0" err="1">
                <a:solidFill>
                  <a:srgbClr val="000000"/>
                </a:solidFill>
                <a:effectLst/>
              </a:rPr>
              <a:t>detection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requiring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further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investigation</a:t>
            </a:r>
            <a:r>
              <a:rPr lang="it-IT" dirty="0">
                <a:solidFill>
                  <a:srgbClr val="000000"/>
                </a:solidFill>
                <a:effectLst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</a:rPr>
              <a:t> a </a:t>
            </a:r>
            <a:r>
              <a:rPr lang="it-IT" dirty="0" err="1">
                <a:solidFill>
                  <a:srgbClr val="000000"/>
                </a:solidFill>
                <a:effectLst/>
              </a:rPr>
              <a:t>confirmed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planet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effectLst/>
              </a:rPr>
              <a:t>Vetting</a:t>
            </a:r>
            <a:r>
              <a:rPr lang="it-IT" b="1" dirty="0">
                <a:solidFill>
                  <a:srgbClr val="000000"/>
                </a:solidFill>
                <a:effectLst/>
              </a:rPr>
              <a:t>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Process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Rigorous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dirty="0">
                <a:solidFill>
                  <a:srgbClr val="000000"/>
                </a:solidFill>
                <a:effectLst/>
              </a:rPr>
              <a:t> of data and follow-up </a:t>
            </a:r>
            <a:r>
              <a:rPr lang="it-IT" dirty="0" err="1">
                <a:solidFill>
                  <a:srgbClr val="000000"/>
                </a:solidFill>
                <a:effectLst/>
              </a:rPr>
              <a:t>observations</a:t>
            </a:r>
            <a:r>
              <a:rPr lang="it-IT" dirty="0">
                <a:solidFill>
                  <a:srgbClr val="000000"/>
                </a:solidFill>
                <a:effectLst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</a:rPr>
              <a:t>classify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KOIs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into</a:t>
            </a:r>
            <a:r>
              <a:rPr lang="it-IT" dirty="0">
                <a:solidFill>
                  <a:srgbClr val="000000"/>
                </a:solidFill>
                <a:effectLst/>
              </a:rPr>
              <a:t> definitive </a:t>
            </a:r>
            <a:r>
              <a:rPr lang="it-IT" dirty="0" err="1">
                <a:solidFill>
                  <a:srgbClr val="000000"/>
                </a:solidFill>
                <a:effectLst/>
              </a:rPr>
              <a:t>categories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KOI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Classification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Planetary</a:t>
            </a:r>
            <a:r>
              <a:rPr lang="it-IT" dirty="0">
                <a:solidFill>
                  <a:srgbClr val="000000"/>
                </a:solidFill>
                <a:effectLst/>
              </a:rPr>
              <a:t> Candidate (PC), False Positive (FP), or </a:t>
            </a:r>
            <a:r>
              <a:rPr lang="it-IT" dirty="0" err="1">
                <a:solidFill>
                  <a:srgbClr val="000000"/>
                </a:solidFill>
                <a:effectLst/>
              </a:rPr>
              <a:t>Confirmed</a:t>
            </a:r>
            <a:r>
              <a:rPr lang="it-IT" dirty="0">
                <a:solidFill>
                  <a:srgbClr val="000000"/>
                </a:solidFill>
                <a:effectLst/>
              </a:rPr>
              <a:t> Planet </a:t>
            </a:r>
            <a:r>
              <a:rPr lang="it-IT" dirty="0" err="1">
                <a:solidFill>
                  <a:srgbClr val="000000"/>
                </a:solidFill>
                <a:effectLst/>
              </a:rPr>
              <a:t>based</a:t>
            </a:r>
            <a:r>
              <a:rPr lang="it-IT" dirty="0">
                <a:solidFill>
                  <a:srgbClr val="000000"/>
                </a:solidFill>
                <a:effectLst/>
              </a:rPr>
              <a:t> on </a:t>
            </a:r>
            <a:r>
              <a:rPr lang="it-IT" dirty="0" err="1">
                <a:solidFill>
                  <a:srgbClr val="000000"/>
                </a:solidFill>
                <a:effectLst/>
              </a:rPr>
              <a:t>vetting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results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90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DDE21B-9042-3536-387A-2B36806F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it-IT" dirty="0"/>
              <a:t>The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22FE0D-A015-226E-BB76-5B4582C69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Dataset Source:</a:t>
            </a:r>
            <a:r>
              <a:rPr lang="it-IT" dirty="0">
                <a:solidFill>
                  <a:srgbClr val="000000"/>
                </a:solidFill>
                <a:effectLst/>
              </a:rPr>
              <a:t> Kepler Object of </a:t>
            </a:r>
            <a:r>
              <a:rPr lang="it-IT" dirty="0" err="1">
                <a:solidFill>
                  <a:srgbClr val="000000"/>
                </a:solidFill>
                <a:effectLst/>
              </a:rPr>
              <a:t>Interest</a:t>
            </a:r>
            <a:r>
              <a:rPr lang="it-IT" dirty="0">
                <a:solidFill>
                  <a:srgbClr val="000000"/>
                </a:solidFill>
                <a:effectLst/>
              </a:rPr>
              <a:t> (KOI) dataset from </a:t>
            </a:r>
            <a:r>
              <a:rPr lang="it-IT" dirty="0" err="1">
                <a:solidFill>
                  <a:srgbClr val="000000"/>
                </a:solidFill>
                <a:effectLst/>
              </a:rPr>
              <a:t>NASA’s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Exoplanet</a:t>
            </a:r>
            <a:r>
              <a:rPr lang="it-IT" dirty="0">
                <a:solidFill>
                  <a:srgbClr val="000000"/>
                </a:solidFill>
                <a:effectLst/>
              </a:rPr>
              <a:t> Archive.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Dataset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Selection</a:t>
            </a:r>
            <a:r>
              <a:rPr lang="it-IT" b="1" dirty="0">
                <a:solidFill>
                  <a:srgbClr val="000000"/>
                </a:solidFill>
                <a:effectLst/>
              </a:rPr>
              <a:t>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Rationale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Q1-Q17 Data Release 25 (DR25) Kepler Objects of </a:t>
            </a:r>
            <a:r>
              <a:rPr lang="it-IT" dirty="0" err="1">
                <a:solidFill>
                  <a:srgbClr val="000000"/>
                </a:solidFill>
                <a:effectLst/>
              </a:rPr>
              <a:t>Interest</a:t>
            </a:r>
            <a:r>
              <a:rPr lang="it-IT" dirty="0">
                <a:solidFill>
                  <a:srgbClr val="000000"/>
                </a:solidFill>
                <a:effectLst/>
              </a:rPr>
              <a:t> (KOI) </a:t>
            </a:r>
            <a:r>
              <a:rPr lang="it-IT" dirty="0" err="1">
                <a:solidFill>
                  <a:srgbClr val="000000"/>
                </a:solidFill>
                <a:effectLst/>
              </a:rPr>
              <a:t>table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dirty="0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effectLst/>
              </a:rPr>
              <a:t>Reason</a:t>
            </a:r>
            <a:r>
              <a:rPr lang="it-IT" b="1" dirty="0">
                <a:solidFill>
                  <a:srgbClr val="000000"/>
                </a:solidFill>
                <a:effectLst/>
              </a:rPr>
              <a:t> for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Choosing</a:t>
            </a:r>
            <a:r>
              <a:rPr lang="it-IT" b="1" dirty="0">
                <a:solidFill>
                  <a:srgbClr val="000000"/>
                </a:solidFill>
                <a:effectLst/>
              </a:rPr>
              <a:t> Q1-Q17 DR 25 KOI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Table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Rigorous</a:t>
            </a:r>
            <a:r>
              <a:rPr lang="it-IT" dirty="0">
                <a:solidFill>
                  <a:srgbClr val="000000"/>
                </a:solidFill>
                <a:effectLst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</a:rPr>
              <a:t>automated</a:t>
            </a:r>
            <a:r>
              <a:rPr lang="it-IT" dirty="0">
                <a:solidFill>
                  <a:srgbClr val="000000"/>
                </a:solidFill>
                <a:effectLst/>
              </a:rPr>
              <a:t>, and </a:t>
            </a:r>
            <a:r>
              <a:rPr lang="it-IT" dirty="0" err="1">
                <a:solidFill>
                  <a:srgbClr val="000000"/>
                </a:solidFill>
                <a:effectLst/>
              </a:rPr>
              <a:t>uniform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classification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methodology</a:t>
            </a:r>
            <a:r>
              <a:rPr lang="it-IT" dirty="0">
                <a:solidFill>
                  <a:srgbClr val="000000"/>
                </a:solidFill>
                <a:effectLst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</a:rPr>
              <a:t>ensuring</a:t>
            </a:r>
            <a:r>
              <a:rPr lang="it-IT" dirty="0">
                <a:solidFill>
                  <a:srgbClr val="000000"/>
                </a:solidFill>
                <a:effectLst/>
              </a:rPr>
              <a:t> data </a:t>
            </a:r>
            <a:r>
              <a:rPr lang="it-IT" dirty="0" err="1">
                <a:solidFill>
                  <a:srgbClr val="000000"/>
                </a:solidFill>
                <a:effectLst/>
              </a:rPr>
              <a:t>homogeneity</a:t>
            </a:r>
            <a:r>
              <a:rPr lang="it-IT" dirty="0">
                <a:solidFill>
                  <a:srgbClr val="000000"/>
                </a:solidFill>
                <a:effectLst/>
              </a:rPr>
              <a:t> for </a:t>
            </a:r>
            <a:r>
              <a:rPr lang="it-IT" dirty="0" err="1">
                <a:solidFill>
                  <a:srgbClr val="000000"/>
                </a:solidFill>
                <a:effectLst/>
              </a:rPr>
              <a:t>robust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statistical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Benefit of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Homogeneous</a:t>
            </a:r>
            <a:r>
              <a:rPr lang="it-IT" b="1" dirty="0">
                <a:solidFill>
                  <a:srgbClr val="000000"/>
                </a:solidFill>
                <a:effectLst/>
              </a:rPr>
              <a:t> Data: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Enables</a:t>
            </a:r>
            <a:r>
              <a:rPr lang="it-IT" dirty="0">
                <a:solidFill>
                  <a:srgbClr val="000000"/>
                </a:solidFill>
                <a:effectLst/>
              </a:rPr>
              <a:t> the training of </a:t>
            </a:r>
            <a:r>
              <a:rPr lang="it-IT" dirty="0" err="1">
                <a:solidFill>
                  <a:srgbClr val="000000"/>
                </a:solidFill>
                <a:effectLst/>
              </a:rPr>
              <a:t>reliable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statistical</a:t>
            </a:r>
            <a:r>
              <a:rPr lang="it-IT" dirty="0">
                <a:solidFill>
                  <a:srgbClr val="000000"/>
                </a:solidFill>
                <a:effectLst/>
              </a:rPr>
              <a:t> and machine learning models for </a:t>
            </a:r>
            <a:r>
              <a:rPr lang="it-IT" dirty="0" err="1">
                <a:solidFill>
                  <a:srgbClr val="000000"/>
                </a:solidFill>
                <a:effectLst/>
              </a:rPr>
              <a:t>predicting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exoplanets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it-IT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7B2016-B4BB-9113-2B48-A8A4661B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it-IT" dirty="0"/>
              <a:t>Target </a:t>
            </a:r>
            <a:r>
              <a:rPr lang="it-IT" dirty="0" err="1"/>
              <a:t>variable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3E619A-1669-B6A6-8F3C-0920102B9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 err="1"/>
              <a:t>koi_pdisposition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target for </a:t>
            </a:r>
            <a:r>
              <a:rPr lang="it-IT" dirty="0" err="1"/>
              <a:t>classification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b="1" dirty="0"/>
              <a:t>Labels</a:t>
            </a:r>
            <a:r>
              <a:rPr lang="it-IT" dirty="0"/>
              <a:t>:</a:t>
            </a:r>
          </a:p>
          <a:p>
            <a:r>
              <a:rPr lang="it-IT" b="1" dirty="0"/>
              <a:t>CANDIDATE: </a:t>
            </a:r>
            <a:r>
              <a:rPr lang="it-IT" dirty="0">
                <a:effectLst/>
                <a:latin typeface="Helvetica" pitchFamily="2" charset="0"/>
              </a:rPr>
              <a:t>The </a:t>
            </a:r>
            <a:r>
              <a:rPr lang="it-IT" dirty="0" err="1">
                <a:effectLst/>
                <a:latin typeface="Helvetica" pitchFamily="2" charset="0"/>
              </a:rPr>
              <a:t>signal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passed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automated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vetting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tests</a:t>
            </a:r>
            <a:r>
              <a:rPr lang="it-IT" dirty="0">
                <a:effectLst/>
                <a:latin typeface="Helvetica" pitchFamily="2" charset="0"/>
              </a:rPr>
              <a:t> and </a:t>
            </a:r>
            <a:r>
              <a:rPr lang="it-IT" dirty="0" err="1">
                <a:effectLst/>
                <a:latin typeface="Helvetica" pitchFamily="2" charset="0"/>
              </a:rPr>
              <a:t>remains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consistent</a:t>
            </a:r>
            <a:r>
              <a:rPr lang="it-IT" dirty="0">
                <a:effectLst/>
                <a:latin typeface="Helvetica" pitchFamily="2" charset="0"/>
              </a:rPr>
              <a:t> with a </a:t>
            </a:r>
            <a:r>
              <a:rPr lang="it-IT" dirty="0" err="1">
                <a:effectLst/>
                <a:latin typeface="Helvetica" pitchFamily="2" charset="0"/>
              </a:rPr>
              <a:t>transiting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planet</a:t>
            </a:r>
            <a:r>
              <a:rPr lang="it-IT" dirty="0">
                <a:effectLst/>
                <a:latin typeface="Helvetica" pitchFamily="2" charset="0"/>
              </a:rPr>
              <a:t>.</a:t>
            </a:r>
            <a:endParaRPr lang="it-IT" dirty="0"/>
          </a:p>
          <a:p>
            <a:r>
              <a:rPr lang="it-IT" b="1" dirty="0"/>
              <a:t>FALSE POSITIVE: </a:t>
            </a:r>
            <a:r>
              <a:rPr lang="it-IT" dirty="0" err="1">
                <a:effectLst/>
                <a:latin typeface="Helvetica" pitchFamily="2" charset="0"/>
              </a:rPr>
              <a:t>Signal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failed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vetting</a:t>
            </a:r>
            <a:r>
              <a:rPr lang="it-IT" dirty="0">
                <a:effectLst/>
                <a:latin typeface="Helvetica" pitchFamily="2" charset="0"/>
              </a:rPr>
              <a:t>, </a:t>
            </a:r>
            <a:r>
              <a:rPr lang="it-IT" dirty="0" err="1">
                <a:effectLst/>
                <a:latin typeface="Helvetica" pitchFamily="2" charset="0"/>
              </a:rPr>
              <a:t>suggesting</a:t>
            </a:r>
            <a:r>
              <a:rPr lang="it-IT" dirty="0">
                <a:effectLst/>
                <a:latin typeface="Helvetica" pitchFamily="2" charset="0"/>
              </a:rPr>
              <a:t> non-</a:t>
            </a:r>
            <a:r>
              <a:rPr lang="it-IT" dirty="0" err="1">
                <a:effectLst/>
                <a:latin typeface="Helvetica" pitchFamily="2" charset="0"/>
              </a:rPr>
              <a:t>planetary</a:t>
            </a:r>
            <a:r>
              <a:rPr lang="it-IT" dirty="0">
                <a:effectLst/>
                <a:latin typeface="Helvetica" pitchFamily="2" charset="0"/>
              </a:rPr>
              <a:t> cause.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Human-</a:t>
            </a:r>
            <a:r>
              <a:rPr lang="it-IT" dirty="0" err="1"/>
              <a:t>validated</a:t>
            </a:r>
            <a:r>
              <a:rPr lang="it-IT" dirty="0"/>
              <a:t> label (</a:t>
            </a:r>
            <a:r>
              <a:rPr lang="it-IT" dirty="0" err="1"/>
              <a:t>koi_disposition</a:t>
            </a:r>
            <a:r>
              <a:rPr lang="it-IT" dirty="0"/>
              <a:t>)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ensure</a:t>
            </a:r>
            <a:r>
              <a:rPr lang="it-IT" dirty="0"/>
              <a:t> </a:t>
            </a:r>
            <a:r>
              <a:rPr lang="it-IT" dirty="0" err="1"/>
              <a:t>consistency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959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CC0D4D-A230-1DB4-0EDF-D8E8785B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Orbital Period </a:t>
            </a:r>
            <a:br>
              <a:rPr lang="it-IT" sz="2400">
                <a:solidFill>
                  <a:schemeClr val="bg1"/>
                </a:solidFill>
              </a:rPr>
            </a:br>
            <a:r>
              <a:rPr lang="it-IT" sz="2400">
                <a:solidFill>
                  <a:schemeClr val="bg1"/>
                </a:solidFill>
              </a:rPr>
              <a:t>vs.</a:t>
            </a:r>
            <a:br>
              <a:rPr lang="it-IT" sz="2400">
                <a:solidFill>
                  <a:schemeClr val="bg1"/>
                </a:solidFill>
              </a:rPr>
            </a:br>
            <a:r>
              <a:rPr lang="it-IT" sz="2400">
                <a:solidFill>
                  <a:schemeClr val="bg1"/>
                </a:solidFill>
              </a:rPr>
              <a:t>Planetary Radius</a:t>
            </a:r>
          </a:p>
        </p:txBody>
      </p:sp>
      <p:pic>
        <p:nvPicPr>
          <p:cNvPr id="7" name="Segnaposto contenuto 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B4802F5-A2CA-06B6-08C4-18ED0C7F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473337"/>
            <a:ext cx="6250769" cy="3750459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36EB10D-D28F-8E57-2736-472FD21E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plot shows planet radius against orbital period, highlighting exoplanet populations and false positives.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9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5037B2-0BEC-7A65-F4C0-923F7F94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5F3864-5D2E-E98C-65FF-400B21879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03976-7C7C-57E0-6E45-33E677E45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E23DAE-5099-727B-C4A0-0A9043C9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Transit Depth vs.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Model </a:t>
            </a:r>
            <a:r>
              <a:rPr lang="it-IT" sz="2400" dirty="0" err="1">
                <a:solidFill>
                  <a:schemeClr val="bg1"/>
                </a:solidFill>
              </a:rPr>
              <a:t>Signal</a:t>
            </a:r>
            <a:r>
              <a:rPr lang="it-IT" sz="2400" dirty="0">
                <a:solidFill>
                  <a:schemeClr val="bg1"/>
                </a:solidFill>
              </a:rPr>
              <a:t>-to-</a:t>
            </a:r>
            <a:r>
              <a:rPr lang="it-IT" sz="2400" dirty="0" err="1">
                <a:solidFill>
                  <a:schemeClr val="bg1"/>
                </a:solidFill>
              </a:rPr>
              <a:t>Noise</a:t>
            </a:r>
            <a:r>
              <a:rPr lang="it-IT" sz="2400" dirty="0">
                <a:solidFill>
                  <a:schemeClr val="bg1"/>
                </a:solidFill>
              </a:rPr>
              <a:t> Ratio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3AC01D-416A-76C2-7BE0-145EB458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Transit </a:t>
            </a:r>
            <a:r>
              <a:rPr lang="it-IT" dirty="0" err="1">
                <a:solidFill>
                  <a:schemeClr val="bg1"/>
                </a:solidFill>
              </a:rPr>
              <a:t>depth</a:t>
            </a:r>
            <a:r>
              <a:rPr lang="it-IT" dirty="0">
                <a:solidFill>
                  <a:schemeClr val="bg1"/>
                </a:solidFill>
              </a:rPr>
              <a:t> and SNR are </a:t>
            </a:r>
            <a:r>
              <a:rPr lang="it-IT" dirty="0" err="1">
                <a:solidFill>
                  <a:schemeClr val="bg1"/>
                </a:solidFill>
              </a:rPr>
              <a:t>positively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correlated</a:t>
            </a:r>
            <a:r>
              <a:rPr lang="it-IT" dirty="0">
                <a:solidFill>
                  <a:schemeClr val="bg1"/>
                </a:solidFill>
              </a:rPr>
              <a:t>, with </a:t>
            </a:r>
            <a:r>
              <a:rPr lang="it-IT" dirty="0" err="1">
                <a:solidFill>
                  <a:schemeClr val="bg1"/>
                </a:solidFill>
              </a:rPr>
              <a:t>deeper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transits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easier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detect</a:t>
            </a:r>
            <a:r>
              <a:rPr lang="it-IT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The plot </a:t>
            </a:r>
            <a:r>
              <a:rPr lang="it-IT" dirty="0" err="1">
                <a:solidFill>
                  <a:schemeClr val="bg1"/>
                </a:solidFill>
              </a:rPr>
              <a:t>visualizes</a:t>
            </a:r>
            <a:r>
              <a:rPr lang="it-IT" dirty="0">
                <a:solidFill>
                  <a:schemeClr val="bg1"/>
                </a:solidFill>
              </a:rPr>
              <a:t> false </a:t>
            </a:r>
            <a:r>
              <a:rPr lang="it-IT" dirty="0" err="1">
                <a:solidFill>
                  <a:schemeClr val="bg1"/>
                </a:solidFill>
              </a:rPr>
              <a:t>positives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candidates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spanning</a:t>
            </a:r>
            <a:r>
              <a:rPr lang="it-IT" dirty="0">
                <a:solidFill>
                  <a:schemeClr val="bg1"/>
                </a:solidFill>
              </a:rPr>
              <a:t> a wide range of </a:t>
            </a:r>
            <a:r>
              <a:rPr lang="it-IT" dirty="0" err="1">
                <a:solidFill>
                  <a:schemeClr val="bg1"/>
                </a:solidFill>
              </a:rPr>
              <a:t>depths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SNRs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E918E5C-DF5F-49ED-E36D-84A71A15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7765" y="1473337"/>
            <a:ext cx="6250765" cy="37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2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45ADF-14AB-6419-DCF0-CABA11FC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375A70-EADE-22EE-82C1-1889181B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C71CDB-0D79-AF6A-225C-08E6D7FA6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B04FBC-54B9-DED6-90A6-09D23C87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 dirty="0" err="1">
                <a:solidFill>
                  <a:schemeClr val="bg1"/>
                </a:solidFill>
              </a:rPr>
              <a:t>Insolation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Flux</a:t>
            </a:r>
            <a:r>
              <a:rPr lang="it-IT" sz="2400" dirty="0">
                <a:solidFill>
                  <a:schemeClr val="bg1"/>
                </a:solidFill>
              </a:rPr>
              <a:t> vs.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 err="1">
                <a:solidFill>
                  <a:schemeClr val="bg1"/>
                </a:solidFill>
              </a:rPr>
              <a:t>Planetary</a:t>
            </a:r>
            <a:r>
              <a:rPr lang="it-IT" sz="2400" dirty="0">
                <a:solidFill>
                  <a:schemeClr val="bg1"/>
                </a:solidFill>
              </a:rPr>
              <a:t> Radius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2BDA33A-47C0-2FC0-B294-EC88A610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3470" y="1473337"/>
            <a:ext cx="6250765" cy="3750459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0847C1A-00B0-26F2-CEDC-2EFBDCEF7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plot examines the relationship between planetary energy receipt, size, and insolation, potentially identifying false positives based on these parameters.</a:t>
            </a:r>
          </a:p>
        </p:txBody>
      </p:sp>
    </p:spTree>
    <p:extLst>
      <p:ext uri="{BB962C8B-B14F-4D97-AF65-F5344CB8AC3E}">
        <p14:creationId xmlns:p14="http://schemas.microsoft.com/office/powerpoint/2010/main" val="33461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65FC2-B678-CC38-4F56-4EC70AEE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BA750-A379-FC03-D757-52079FBAA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CE28F1-11DB-FAC8-93D6-98E4E5270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77C8CC7-DECE-2615-9D10-95C35B7B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Stellar </a:t>
            </a:r>
            <a:r>
              <a:rPr lang="it-IT" sz="2400" dirty="0" err="1">
                <a:solidFill>
                  <a:schemeClr val="bg1"/>
                </a:solidFill>
              </a:rPr>
              <a:t>Metallicity</a:t>
            </a:r>
            <a:r>
              <a:rPr lang="it-IT" sz="2400" dirty="0">
                <a:solidFill>
                  <a:schemeClr val="bg1"/>
                </a:solidFill>
              </a:rPr>
              <a:t> vs.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 err="1">
                <a:solidFill>
                  <a:schemeClr val="bg1"/>
                </a:solidFill>
              </a:rPr>
              <a:t>Planetary</a:t>
            </a:r>
            <a:r>
              <a:rPr lang="it-IT" sz="2400" dirty="0">
                <a:solidFill>
                  <a:schemeClr val="bg1"/>
                </a:solidFill>
              </a:rPr>
              <a:t> Radius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052638D-0EFC-D3E3-754A-FC0E9772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The plot </a:t>
            </a:r>
            <a:r>
              <a:rPr lang="it-IT" dirty="0" err="1">
                <a:solidFill>
                  <a:schemeClr val="bg1"/>
                </a:solidFill>
              </a:rPr>
              <a:t>investigates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relationship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between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planet</a:t>
            </a:r>
            <a:r>
              <a:rPr lang="it-IT" dirty="0">
                <a:solidFill>
                  <a:schemeClr val="bg1"/>
                </a:solidFill>
              </a:rPr>
              <a:t> size and star </a:t>
            </a:r>
            <a:r>
              <a:rPr lang="it-IT" dirty="0" err="1">
                <a:solidFill>
                  <a:schemeClr val="bg1"/>
                </a:solidFill>
              </a:rPr>
              <a:t>metallicity</a:t>
            </a:r>
            <a:r>
              <a:rPr lang="it-IT" dirty="0">
                <a:solidFill>
                  <a:schemeClr val="bg1"/>
                </a:solidFill>
                <a:latin typeface="Helvetica" pitchFamily="2" charset="0"/>
              </a:rPr>
              <a:t>.</a:t>
            </a:r>
            <a:endParaRPr lang="it-IT" dirty="0">
              <a:effectLst/>
              <a:latin typeface="Helvetica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17A19A7-71C9-905A-199A-AEA7F93D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7765" y="1473337"/>
            <a:ext cx="6250765" cy="37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13029"/>
      </p:ext>
    </p:extLst>
  </p:cSld>
  <p:clrMapOvr>
    <a:masterClrMapping/>
  </p:clrMapOvr>
</p:sld>
</file>

<file path=ppt/theme/theme1.xml><?xml version="1.0" encoding="utf-8"?>
<a:theme xmlns:a="http://schemas.openxmlformats.org/drawingml/2006/main" name="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Pacco</Template>
  <TotalTime>97</TotalTime>
  <Words>666</Words>
  <Application>Microsoft Macintosh PowerPoint</Application>
  <PresentationFormat>Widescreen</PresentationFormat>
  <Paragraphs>78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Aptos</vt:lpstr>
      <vt:lpstr>Arial</vt:lpstr>
      <vt:lpstr>Gill Sans MT</vt:lpstr>
      <vt:lpstr>Helvetica</vt:lpstr>
      <vt:lpstr>Pacco</vt:lpstr>
      <vt:lpstr>Kepler Objects of Interest: Candidate Prediction</vt:lpstr>
      <vt:lpstr>Project overview</vt:lpstr>
      <vt:lpstr>What are Kepler Object of interest (KOI)?</vt:lpstr>
      <vt:lpstr>The dataset</vt:lpstr>
      <vt:lpstr>Target variable</vt:lpstr>
      <vt:lpstr>Orbital Period  vs. Planetary Radius</vt:lpstr>
      <vt:lpstr>Transit Depth vs.  Model Signal-to-Noise Ratio</vt:lpstr>
      <vt:lpstr>Insolation Flux vs.  Planetary Radius</vt:lpstr>
      <vt:lpstr>Stellar Metallicity vs.  Planetary Radius</vt:lpstr>
      <vt:lpstr>Data processing techniques</vt:lpstr>
      <vt:lpstr>Principal component analysis</vt:lpstr>
      <vt:lpstr>PCA Loadings</vt:lpstr>
      <vt:lpstr>Modeling approach</vt:lpstr>
      <vt:lpstr>Model performance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tonetto</dc:creator>
  <cp:lastModifiedBy>davide tonetto</cp:lastModifiedBy>
  <cp:revision>1</cp:revision>
  <dcterms:created xsi:type="dcterms:W3CDTF">2025-05-13T08:50:13Z</dcterms:created>
  <dcterms:modified xsi:type="dcterms:W3CDTF">2025-05-13T10:27:14Z</dcterms:modified>
</cp:coreProperties>
</file>